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1" r:id="rId3"/>
    <p:sldId id="275" r:id="rId4"/>
    <p:sldId id="276" r:id="rId5"/>
    <p:sldId id="277" r:id="rId6"/>
    <p:sldId id="278" r:id="rId7"/>
    <p:sldId id="282" r:id="rId8"/>
    <p:sldId id="280" r:id="rId9"/>
    <p:sldId id="283" r:id="rId10"/>
    <p:sldId id="281" r:id="rId11"/>
    <p:sldId id="279" r:id="rId12"/>
    <p:sldId id="284" r:id="rId13"/>
    <p:sldId id="285" r:id="rId14"/>
    <p:sldId id="287" r:id="rId15"/>
    <p:sldId id="290" r:id="rId16"/>
    <p:sldId id="286" r:id="rId17"/>
    <p:sldId id="289" r:id="rId18"/>
    <p:sldId id="288" r:id="rId19"/>
  </p:sldIdLst>
  <p:sldSz cx="12188825" cy="6858000"/>
  <p:notesSz cx="6858000" cy="9144000"/>
  <p:defaultTextStyle>
    <a:defPPr rtl="0"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605B08-8286-4104-914F-DCBF284EAC96}" v="5" dt="2022-10-16T19:23:34.320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886" autoAdjust="0"/>
  </p:normalViewPr>
  <p:slideViewPr>
    <p:cSldViewPr>
      <p:cViewPr varScale="1">
        <p:scale>
          <a:sx n="111" d="100"/>
          <a:sy n="111" d="100"/>
        </p:scale>
        <p:origin x="594" y="96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114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9F2972F-EDB1-4872-BC34-54BBF079359B}" type="datetime1">
              <a:rPr lang="hu-HU" smtClean="0"/>
              <a:t>2022. 10. 17.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hu-HU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4C054-1C01-4E57-B2EB-E383050BF211}" type="datetime1">
              <a:rPr lang="hu-HU" smtClean="0"/>
              <a:pPr/>
              <a:t>2022. 10. 17.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hu-HU" noProof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420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7098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0524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5792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9761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160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6682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9829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5652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9429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4044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7780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8274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0776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5495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514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1489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abadkézi sokszög 6" descr="Világtérkép"/>
          <p:cNvSpPr>
            <a:spLocks noEditPoints="1"/>
          </p:cNvSpPr>
          <p:nvPr/>
        </p:nvSpPr>
        <p:spPr bwMode="gray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hu-HU" noProof="0">
              <a:solidFill>
                <a:schemeClr val="lt1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hu-HU" noProof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6785C7-1FD4-4B86-AEC5-B291EA4DB006}" type="datetime1">
              <a:rPr lang="hu-HU" noProof="0" smtClean="0"/>
              <a:t>2022. 10. 17.</a:t>
            </a:fld>
            <a:endParaRPr lang="hu-HU" noProof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hu-HU" noProof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/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305691-7318-4A91-B81C-CAD33ADE9A97}" type="datetime1">
              <a:rPr lang="hu-HU" noProof="0" smtClean="0"/>
              <a:t>2022. 10. 17.</a:t>
            </a:fld>
            <a:endParaRPr lang="hu-HU" noProof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hu-HU" noProof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A776FB-0F5E-457C-8528-7449664224D2}" type="datetime1">
              <a:rPr lang="hu-HU" noProof="0" smtClean="0"/>
              <a:t>2022. 10. 17.</a:t>
            </a:fld>
            <a:endParaRPr lang="hu-HU" noProof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hu-HU" noProof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>
              <a:defRPr sz="4400" b="0" cap="all"/>
            </a:lvl1pPr>
          </a:lstStyle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8F2F2F-FFBA-4F48-B299-3625C05C553F}" type="datetime1">
              <a:rPr lang="hu-HU" noProof="0" smtClean="0"/>
              <a:t>2022. 10. 17.</a:t>
            </a:fld>
            <a:endParaRPr lang="hu-HU" noProof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hu-HU" noProof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7DC46B-42CD-4A10-B62B-FD7743496A57}" type="datetime1">
              <a:rPr lang="hu-HU" noProof="0" smtClean="0"/>
              <a:t>2022. 10. 17.</a:t>
            </a:fld>
            <a:endParaRPr lang="hu-HU" noProof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hu-HU" noProof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0B54A1-CCA2-480F-8EB8-F0FB2125878A}" type="datetime1">
              <a:rPr lang="hu-HU" noProof="0" smtClean="0"/>
              <a:t>2022. 10. 17.</a:t>
            </a:fld>
            <a:endParaRPr lang="hu-HU" noProof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hu-HU" noProof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D3059C-710A-41A3-BEAE-FEA20E091B88}" type="datetime1">
              <a:rPr lang="hu-HU" noProof="0" smtClean="0"/>
              <a:t>2022. 10. 17.</a:t>
            </a:fld>
            <a:endParaRPr lang="hu-HU" noProof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hu-HU" noProof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8219B1-4C0C-4D4E-A197-DC453857D9B3}" type="datetime1">
              <a:rPr lang="hu-HU" noProof="0" smtClean="0"/>
              <a:t>2022. 10. 17.</a:t>
            </a:fld>
            <a:endParaRPr lang="hu-HU" noProof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hu-HU" noProof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hu-HU" noProof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5A6069-A461-4F23-8ED0-A7D23C2F1195}" type="datetime1">
              <a:rPr lang="hu-HU" noProof="0" smtClean="0"/>
              <a:t>2022. 10. 17.</a:t>
            </a:fld>
            <a:endParaRPr lang="hu-HU" noProof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hu-HU" noProof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hu-HU" noProof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3" name="Kép helyőrzője 2" descr="Üres helyőrző kép hozzáadásához. Kattintson a helyőrzőre, és jelölje ki a hozzáadni kívánt képet"/>
          <p:cNvSpPr>
            <a:spLocks noGrp="1"/>
          </p:cNvSpPr>
          <p:nvPr>
            <p:ph type="pic" idx="1" hasCustomPrompt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0"/>
              <a:t>Kép hozzáadásához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8E7162-46C3-4F98-B9D1-62B740D613C1}" type="datetime1">
              <a:rPr lang="hu-HU" noProof="0" smtClean="0"/>
              <a:t>2022. 10. 17.</a:t>
            </a:fld>
            <a:endParaRPr lang="hu-HU" noProof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hu-HU" noProof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529EBC0-3216-4A4C-ADD8-AC543B4CDA67}" type="datetime1">
              <a:rPr lang="hu-HU" noProof="0" smtClean="0"/>
              <a:t>2022. 10. 17.</a:t>
            </a:fld>
            <a:endParaRPr lang="hu-HU" noProof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hu-HU" noProof="0" smtClean="0"/>
              <a:pPr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Holokauszt" TargetMode="External"/><Relationship Id="rId13" Type="http://schemas.openxmlformats.org/officeDocument/2006/relationships/hyperlink" Target="https://hu.wikipedia.org/wiki/Brutt%C3%B3_hazai_term%C3%A9k" TargetMode="External"/><Relationship Id="rId18" Type="http://schemas.openxmlformats.org/officeDocument/2006/relationships/image" Target="../media/image3.jpeg"/><Relationship Id="rId3" Type="http://schemas.openxmlformats.org/officeDocument/2006/relationships/hyperlink" Target="https://hu.wikipedia.org/wiki/J%C3%BAdai_Kir%C3%A1lys%C3%A1g" TargetMode="External"/><Relationship Id="rId7" Type="http://schemas.openxmlformats.org/officeDocument/2006/relationships/hyperlink" Target="https://hu.wikipedia.org/wiki/Zsid%C3%B3k" TargetMode="External"/><Relationship Id="rId12" Type="http://schemas.openxmlformats.org/officeDocument/2006/relationships/hyperlink" Target="https://hu.wikipedia.org/wiki/Kutat%C3%A1s-fejleszt%C3%A9s" TargetMode="External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hu.wikipedia.org/wiki/Parlament%C3%A1ris_k%C3%B6zt%C3%A1rsas%C3%A1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u.wikipedia.org/wiki/Zsid%C3%B3_vall%C3%A1s" TargetMode="External"/><Relationship Id="rId11" Type="http://schemas.openxmlformats.org/officeDocument/2006/relationships/hyperlink" Target="https://hu.wikipedia.org/wiki/Orsz%C3%A1gok_list%C3%A1ja_az_emberi_fejletts%C3%A9gi_index_alapj%C3%A1n" TargetMode="External"/><Relationship Id="rId5" Type="http://schemas.openxmlformats.org/officeDocument/2006/relationships/hyperlink" Target="https://hu.wikipedia.org/wiki/Arabok" TargetMode="External"/><Relationship Id="rId15" Type="http://schemas.openxmlformats.org/officeDocument/2006/relationships/hyperlink" Target="https://hu.wikipedia.org/wiki/Orsz%C3%A1gok_list%C3%A1ja_a_boldogs%C3%A1g_index_alapj%C3%A1n" TargetMode="External"/><Relationship Id="rId10" Type="http://schemas.openxmlformats.org/officeDocument/2006/relationships/hyperlink" Target="https://hu.wikipedia.org/wiki/M%C3%A1jus_14." TargetMode="External"/><Relationship Id="rId4" Type="http://schemas.openxmlformats.org/officeDocument/2006/relationships/hyperlink" Target="https://hu.wikipedia.org/wiki/Izraeli_Kir%C3%A1lys%C3%A1g" TargetMode="External"/><Relationship Id="rId9" Type="http://schemas.openxmlformats.org/officeDocument/2006/relationships/hyperlink" Target="https://hu.wikipedia.org/wiki/1948" TargetMode="External"/><Relationship Id="rId14" Type="http://schemas.openxmlformats.org/officeDocument/2006/relationships/hyperlink" Target="https://hu.wikipedia.org/wiki/Innov%C3%A1ci%C3%B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ishon-educenter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17611" y="1240531"/>
            <a:ext cx="9753600" cy="3048001"/>
          </a:xfrm>
        </p:spPr>
        <p:txBody>
          <a:bodyPr rtlCol="0"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hu-H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Messze van, mint Makó Jeruzsálemtől?</a:t>
            </a:r>
            <a:b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Bemutatkozik az Efraim Kishon Magyar Oktatási és Kulturális Központ (Izrael)</a:t>
            </a:r>
            <a:b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dirty="0"/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C7E3A796-1E95-1303-AC4B-EF100A962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40" y="4581128"/>
            <a:ext cx="4517943" cy="1143001"/>
          </a:xfrm>
          <a:prstGeom prst="rect">
            <a:avLst/>
          </a:prstGeom>
        </p:spPr>
      </p:pic>
      <p:sp>
        <p:nvSpPr>
          <p:cNvPr id="7" name="Alcím 6">
            <a:extLst>
              <a:ext uri="{FF2B5EF4-FFF2-40B4-BE49-F238E27FC236}">
                <a16:creationId xmlns:a16="http://schemas.microsoft.com/office/drawing/2014/main" id="{F7AF23FB-D336-67EF-159F-F62975469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4145" y="6309320"/>
            <a:ext cx="2500534" cy="416024"/>
          </a:xfrm>
        </p:spPr>
        <p:txBody>
          <a:bodyPr/>
          <a:lstStyle/>
          <a:p>
            <a:r>
              <a:rPr lang="hu-HU" dirty="0"/>
              <a:t>2022. Október 21. </a:t>
            </a:r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9756" y="266328"/>
            <a:ext cx="9753600" cy="547464"/>
          </a:xfrm>
        </p:spPr>
        <p:txBody>
          <a:bodyPr rtlCol="0" anchor="b">
            <a:normAutofit/>
          </a:bodyPr>
          <a:lstStyle/>
          <a:p>
            <a:pPr rtl="0"/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Ifjúsági csoport</a:t>
            </a:r>
          </a:p>
        </p:txBody>
      </p:sp>
      <p:pic>
        <p:nvPicPr>
          <p:cNvPr id="4" name="תמונה 4">
            <a:extLst>
              <a:ext uri="{FF2B5EF4-FFF2-40B4-BE49-F238E27FC236}">
                <a16:creationId xmlns:a16="http://schemas.microsoft.com/office/drawing/2014/main" id="{3FDEDFD7-FFAF-4D31-CA7B-EB73179BF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340768"/>
            <a:ext cx="3474720" cy="4343400"/>
          </a:xfrm>
          <a:prstGeom prst="rect">
            <a:avLst/>
          </a:prstGeom>
          <a:noFill/>
        </p:spPr>
      </p:pic>
      <p:sp>
        <p:nvSpPr>
          <p:cNvPr id="3" name="Tartalom helye 2"/>
          <p:cNvSpPr>
            <a:spLocks noGrp="1"/>
          </p:cNvSpPr>
          <p:nvPr>
            <p:ph sz="half" idx="2"/>
          </p:nvPr>
        </p:nvSpPr>
        <p:spPr>
          <a:xfrm>
            <a:off x="3952508" y="980728"/>
            <a:ext cx="8118568" cy="4343400"/>
          </a:xfrm>
        </p:spPr>
        <p:txBody>
          <a:bodyPr rtlCol="0">
            <a:noAutofit/>
          </a:bodyPr>
          <a:lstStyle/>
          <a:p>
            <a:pPr algn="l" rtl="0">
              <a:lnSpc>
                <a:spcPct val="130000"/>
              </a:lnSpc>
              <a:spcBef>
                <a:spcPts val="0"/>
              </a:spcBef>
            </a:pPr>
            <a:r>
              <a:rPr lang="hu-HU" sz="21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2021-ben, a Covid első hulláma után hoztuk létre az ifjúsági csoportot, hirdetések alapján.</a:t>
            </a:r>
            <a:endParaRPr lang="hu-HU" sz="2100" noProof="1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30000"/>
              </a:lnSpc>
              <a:spcBef>
                <a:spcPts val="0"/>
              </a:spcBef>
            </a:pPr>
            <a:r>
              <a:rPr lang="hu-HU" sz="21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ország több részéről jöttek be, így zoomi összejövetekkel kezdtük.</a:t>
            </a:r>
            <a:endParaRPr lang="hu-HU" sz="2100" noProof="1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30000"/>
              </a:lnSpc>
              <a:spcBef>
                <a:spcPts val="0"/>
              </a:spcBef>
            </a:pPr>
            <a:r>
              <a:rPr lang="hu-HU" sz="21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Covid hullám után, nagy igény volt találkozókat szervezni és ezt Tel-Avivban tartottuk meg. </a:t>
            </a:r>
            <a:endParaRPr lang="hu-HU" sz="2100" noProof="1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30000"/>
              </a:lnSpc>
              <a:spcBef>
                <a:spcPts val="0"/>
              </a:spcBef>
            </a:pPr>
            <a:r>
              <a:rPr lang="hu-HU" sz="21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Decemberben megszerveztük az első 5 napos ifjusági tábort Nordia mezőgazdasági falujában, a Külföldi Magyar Cserkész Szövetség segítségével.</a:t>
            </a:r>
            <a:endParaRPr lang="hu-HU" sz="2100" noProof="1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30000"/>
              </a:lnSpc>
              <a:spcBef>
                <a:spcPts val="0"/>
              </a:spcBef>
            </a:pPr>
            <a:r>
              <a:rPr lang="hu-HU" sz="21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Kihívás a jövőben: hogyan sikerüljön tábor megvalósítása pénzügyi szempontból.  </a:t>
            </a:r>
            <a:endParaRPr lang="hu-HU" sz="2100" noProof="1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30000"/>
              </a:lnSpc>
              <a:spcBef>
                <a:spcPts val="0"/>
              </a:spcBef>
            </a:pPr>
            <a:r>
              <a:rPr lang="hu-HU" sz="21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Júliusban a Rákóczi táborba utazott 46 fő, 90 százaléka harmadik generáció, akik nem beszélnek magyarul.</a:t>
            </a:r>
            <a:endParaRPr lang="hu-HU" sz="2100" noProof="1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30000"/>
              </a:lnSpc>
              <a:spcBef>
                <a:spcPts val="0"/>
              </a:spcBef>
            </a:pPr>
            <a:r>
              <a:rPr lang="hu-HU" sz="21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Kihívás a jövőben: hogyan lehet behozni magyarul beszélő gyerekeket.</a:t>
            </a:r>
            <a:endParaRPr lang="hu-HU" sz="2100" noProof="1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61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1764" y="67342"/>
            <a:ext cx="9753600" cy="619472"/>
          </a:xfrm>
        </p:spPr>
        <p:txBody>
          <a:bodyPr rtlCol="0">
            <a:normAutofit/>
          </a:bodyPr>
          <a:lstStyle/>
          <a:p>
            <a:pPr rtl="0"/>
            <a:r>
              <a:rPr lang="hu-H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rendezvények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A1FEFD4E-7AC3-AC92-6385-F50CB3528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34" y="1196752"/>
            <a:ext cx="5229200" cy="5229200"/>
          </a:xfrm>
          <a:prstGeom prst="rect">
            <a:avLst/>
          </a:prstGeom>
        </p:spPr>
      </p:pic>
      <p:pic>
        <p:nvPicPr>
          <p:cNvPr id="9" name="Kép 8" descr="A képen személy, beltéri, személyek, csoport látható&#10;&#10;Automatikusan generált leírás">
            <a:extLst>
              <a:ext uri="{FF2B5EF4-FFF2-40B4-BE49-F238E27FC236}">
                <a16:creationId xmlns:a16="http://schemas.microsoft.com/office/drawing/2014/main" id="{BA61F087-98EB-E8B9-6133-EBCA45B4AD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72" y="4025140"/>
            <a:ext cx="3592185" cy="269413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A738B27-D2A8-7A4F-8FE9-D00FD917BB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80" y="138721"/>
            <a:ext cx="4415989" cy="367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4746" y="399593"/>
            <a:ext cx="9753600" cy="619472"/>
          </a:xfrm>
        </p:spPr>
        <p:txBody>
          <a:bodyPr rtlCol="0">
            <a:normAutofit/>
          </a:bodyPr>
          <a:lstStyle/>
          <a:p>
            <a:pPr rtl="0"/>
            <a:r>
              <a:rPr lang="hu-H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hirdetések</a:t>
            </a:r>
          </a:p>
        </p:txBody>
      </p:sp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31761588-82AC-4273-7516-3AE5BDD8A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462" y="67139"/>
            <a:ext cx="2984946" cy="422108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C8420740-1C5D-48D3-AC58-E0E4DEE00B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561" y="3666676"/>
            <a:ext cx="3980074" cy="3074467"/>
          </a:xfrm>
          <a:prstGeom prst="rect">
            <a:avLst/>
          </a:prstGeom>
        </p:spPr>
      </p:pic>
      <p:pic>
        <p:nvPicPr>
          <p:cNvPr id="13" name="Kép 12" descr="A képen szöveg látható&#10;&#10;Automatikusan generált leírás">
            <a:extLst>
              <a:ext uri="{FF2B5EF4-FFF2-40B4-BE49-F238E27FC236}">
                <a16:creationId xmlns:a16="http://schemas.microsoft.com/office/drawing/2014/main" id="{2381122C-F817-B036-F0BA-4DFBC45F88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87" y="1988840"/>
            <a:ext cx="3140480" cy="4399115"/>
          </a:xfrm>
          <a:prstGeom prst="rect">
            <a:avLst/>
          </a:prstGeom>
        </p:spPr>
      </p:pic>
      <p:pic>
        <p:nvPicPr>
          <p:cNvPr id="3" name="תמונה 3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C5C6C50-A4DE-198E-9101-2051F2A167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265" y="3693998"/>
            <a:ext cx="3150426" cy="3047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תמונה 5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08B2A7E2-A1F2-E28D-A36D-150982F683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2" y="116632"/>
            <a:ext cx="2984946" cy="3419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556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1764" y="67342"/>
            <a:ext cx="11305256" cy="619472"/>
          </a:xfrm>
        </p:spPr>
        <p:txBody>
          <a:bodyPr rtlCol="0">
            <a:noAutofit/>
          </a:bodyPr>
          <a:lstStyle/>
          <a:p>
            <a:pPr algn="l" rtl="0">
              <a:lnSpc>
                <a:spcPct val="115000"/>
              </a:lnSpc>
              <a:spcAft>
                <a:spcPts val="1000"/>
              </a:spcAft>
            </a:pPr>
            <a:r>
              <a:rPr lang="en-US" sz="3200" b="1" kern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MAGYAR NYELVI KURZUS - FELNŐTT OKTATÁS</a:t>
            </a:r>
            <a:endParaRPr lang="hu-H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7748" y="980728"/>
            <a:ext cx="7128792" cy="4343400"/>
          </a:xfrm>
        </p:spPr>
        <p:txBody>
          <a:bodyPr rtlCol="0">
            <a:noAutofit/>
          </a:bodyPr>
          <a:lstStyle/>
          <a:p>
            <a:pPr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21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 tanfolyamok a hétköznapi beszélt nyelvre teszik a hangsúlyt. </a:t>
            </a:r>
            <a:endParaRPr lang="hu-HU" sz="2100" noProof="1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21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 kezdő és haladó szinten zajló tanfolyamok alatt a tanulók megismerik a magyar nyelvet és kultúrát.</a:t>
            </a:r>
            <a:endParaRPr lang="hu-HU" sz="2100" noProof="1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21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 jelentkezők kis létszámú csoportokban tanulnak. </a:t>
            </a:r>
            <a:endParaRPr lang="hu-HU" sz="2100" noProof="1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21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4 nyelvi szinten: A1 A2 B1 B2</a:t>
            </a:r>
            <a:endParaRPr lang="hu-HU" sz="2100" noProof="1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21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 kurzusokon ma csak online tanulnak, de a Covid előtt, a tanteremben is volt kurzus. </a:t>
            </a:r>
            <a:endParaRPr lang="hu-HU" sz="2100" noProof="1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21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 tanfolyam a másodgenerációs nemzedék, a magyar állampolgárságot kérelmezők, a magyar felsőoktatásban tanulni vágyók és mindazon személyek igényeire szabott, akik gyakorlatias nyelvtudásra szeretnének szert tenni.</a:t>
            </a:r>
            <a:endParaRPr lang="hu-HU" sz="2100" noProof="1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תמונה 1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A9809DA-D43B-4838-2812-DF55595A8F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6" y="5091035"/>
            <a:ext cx="4311658" cy="1638804"/>
          </a:xfrm>
          <a:prstGeom prst="rect">
            <a:avLst/>
          </a:prstGeom>
        </p:spPr>
      </p:pic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6CB7649D-D083-8BEF-C44B-D1F331CE2A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836" y="539300"/>
            <a:ext cx="2151418" cy="304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DA51B86-46AF-F821-D6B6-67BD85D02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0595" y="3573016"/>
            <a:ext cx="4320481" cy="160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03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elnőtt kurzus videó">
            <a:hlinkClick r:id="" action="ppaction://media"/>
            <a:extLst>
              <a:ext uri="{FF2B5EF4-FFF2-40B4-BE49-F238E27FC236}">
                <a16:creationId xmlns:a16="http://schemas.microsoft.com/office/drawing/2014/main" id="{FEC1BB70-4BF0-2536-5D65-E4D8E455E6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6220" y="116632"/>
            <a:ext cx="3634011" cy="632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41884" y="2492896"/>
            <a:ext cx="9753600" cy="619472"/>
          </a:xfrm>
        </p:spPr>
        <p:txBody>
          <a:bodyPr rtlCol="0">
            <a:noAutofit/>
          </a:bodyPr>
          <a:lstStyle/>
          <a:p>
            <a:pPr algn="ctr" rtl="0"/>
            <a:r>
              <a:rPr lang="hu-H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Beszélgessünk magyarul…</a:t>
            </a:r>
          </a:p>
        </p:txBody>
      </p:sp>
    </p:spTree>
    <p:extLst>
      <p:ext uri="{BB962C8B-B14F-4D97-AF65-F5344CB8AC3E}">
        <p14:creationId xmlns:p14="http://schemas.microsoft.com/office/powerpoint/2010/main" val="415468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7828" y="0"/>
            <a:ext cx="10513168" cy="766953"/>
          </a:xfrm>
        </p:spPr>
        <p:txBody>
          <a:bodyPr rtlCol="0" anchor="b">
            <a:normAutofit fontScale="90000"/>
          </a:bodyPr>
          <a:lstStyle/>
          <a:p>
            <a:pPr rtl="0">
              <a:spcAft>
                <a:spcPts val="800"/>
              </a:spcAft>
            </a:pPr>
            <a:r>
              <a:rPr lang="en-US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KULTURÁLIS PROGRAMOK / KULTURÁLIS</a:t>
            </a:r>
            <a:r>
              <a:rPr lang="hu-HU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SOROZATAINK</a:t>
            </a:r>
            <a:endParaRPr lang="hu-HU" sz="3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תמונה 8">
            <a:extLst>
              <a:ext uri="{FF2B5EF4-FFF2-40B4-BE49-F238E27FC236}">
                <a16:creationId xmlns:a16="http://schemas.microsoft.com/office/drawing/2014/main" id="{B39F9352-6F67-774B-94F0-3A0A6458B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595" y="2198843"/>
            <a:ext cx="4708734" cy="2460313"/>
          </a:xfrm>
          <a:prstGeom prst="rect">
            <a:avLst/>
          </a:prstGeom>
          <a:noFill/>
        </p:spPr>
      </p:pic>
      <p:sp>
        <p:nvSpPr>
          <p:cNvPr id="3" name="Tartalom helye 2"/>
          <p:cNvSpPr>
            <a:spLocks noGrp="1"/>
          </p:cNvSpPr>
          <p:nvPr>
            <p:ph sz="half" idx="2"/>
          </p:nvPr>
        </p:nvSpPr>
        <p:spPr>
          <a:xfrm>
            <a:off x="5014292" y="1196752"/>
            <a:ext cx="6984776" cy="5544616"/>
          </a:xfrm>
        </p:spPr>
        <p:txBody>
          <a:bodyPr rtlCol="0">
            <a:noAutofit/>
          </a:bodyPr>
          <a:lstStyle/>
          <a:p>
            <a:pPr algn="ctr" rt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2200" b="1" noProof="1">
                <a:solidFill>
                  <a:srgbClr val="17365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Helyszín: Yehuda HaMaccabi School,  Antigonus str.6, Tel Aviv</a:t>
            </a:r>
            <a:endParaRPr lang="hu-HU" sz="2200" noProof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rt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2200" b="1" noProof="1">
                <a:solidFill>
                  <a:srgbClr val="17365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Időpont: 2020 október 19, 18:30</a:t>
            </a:r>
            <a:endParaRPr lang="hu-HU" sz="2200" noProof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1600" noProof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Cseke Tamás: Kapás</a:t>
            </a:r>
            <a:br>
              <a:rPr lang="hu-HU" sz="1600" noProof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600" noProof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Nagy-Szakmáry Attila: Villámrandi</a:t>
            </a:r>
            <a:br>
              <a:rPr lang="hu-HU" sz="1600" noProof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600" noProof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Szűcs Virág Natália: Szinkronúszás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1600" noProof="1">
                <a:solidFill>
                  <a:srgbClr val="17365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szövegek kiválasztásában és fejlesztésében Bíró Bence volt segítségünkre.</a:t>
            </a:r>
            <a:endParaRPr lang="hu-HU" sz="1600" noProof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1600" u="sng" noProof="1">
                <a:solidFill>
                  <a:srgbClr val="17365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program:</a:t>
            </a:r>
            <a:br>
              <a:rPr lang="hu-HU" sz="1600" noProof="1">
                <a:solidFill>
                  <a:srgbClr val="17365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600" noProof="1">
                <a:solidFill>
                  <a:srgbClr val="17365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A három egyfelvonásos felolvasása.</a:t>
            </a:r>
            <a:br>
              <a:rPr lang="hu-HU" sz="1600" noProof="1">
                <a:solidFill>
                  <a:srgbClr val="17365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600" noProof="1">
                <a:solidFill>
                  <a:srgbClr val="17365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Beszélgetés a szövegekről.</a:t>
            </a:r>
            <a:br>
              <a:rPr lang="hu-HU" sz="1600" noProof="1">
                <a:solidFill>
                  <a:srgbClr val="17365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600" noProof="1">
                <a:solidFill>
                  <a:srgbClr val="17365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Szavazás.</a:t>
            </a:r>
            <a:endParaRPr lang="hu-HU" sz="1600" noProof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2100" b="1" u="sng" noProof="1">
                <a:solidFill>
                  <a:srgbClr val="413B5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Felolvasók:</a:t>
            </a:r>
            <a:br>
              <a:rPr lang="hu-HU" sz="2100" b="1" noProof="1">
                <a:solidFill>
                  <a:srgbClr val="413B5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100" b="1" noProof="1">
                <a:solidFill>
                  <a:srgbClr val="413B5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Boros Anna</a:t>
            </a:r>
            <a:br>
              <a:rPr lang="hu-HU" sz="2100" b="1" noProof="1">
                <a:solidFill>
                  <a:srgbClr val="413B5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100" b="1" noProof="1">
                <a:solidFill>
                  <a:srgbClr val="413B5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Kárpáti István</a:t>
            </a:r>
            <a:endParaRPr lang="hu-HU" sz="2100" noProof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46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7828" y="692696"/>
            <a:ext cx="10513168" cy="766953"/>
          </a:xfrm>
        </p:spPr>
        <p:txBody>
          <a:bodyPr rtlCol="0" anchor="b">
            <a:noAutofit/>
          </a:bodyPr>
          <a:lstStyle/>
          <a:p>
            <a:pPr algn="ctr" rtl="0">
              <a:lnSpc>
                <a:spcPct val="115000"/>
              </a:lnSpc>
              <a:spcAft>
                <a:spcPts val="1000"/>
              </a:spcAft>
            </a:pPr>
            <a:r>
              <a:rPr lang="hu-HU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2022/23 EFRAIM KISHON KÖZPONT -  </a:t>
            </a:r>
            <a:br>
              <a:rPr lang="hu-H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Kulturális programtervezet</a:t>
            </a:r>
            <a:br>
              <a:rPr lang="hu-HU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hu-HU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gyerekeknek</a:t>
            </a:r>
            <a:endParaRPr lang="hu-HU" sz="28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2"/>
          </p:nvPr>
        </p:nvSpPr>
        <p:spPr>
          <a:xfrm>
            <a:off x="2602024" y="1459649"/>
            <a:ext cx="6984776" cy="1224136"/>
          </a:xfrm>
        </p:spPr>
        <p:txBody>
          <a:bodyPr rtlCol="0">
            <a:noAutofit/>
          </a:bodyPr>
          <a:lstStyle/>
          <a:p>
            <a:pPr marL="45720" indent="0" algn="ctr" rtl="0">
              <a:lnSpc>
                <a:spcPct val="115000"/>
              </a:lnSpc>
              <a:spcAft>
                <a:spcPts val="1000"/>
              </a:spcAft>
              <a:buNone/>
            </a:pPr>
            <a:r>
              <a:rPr lang="hu-HU" sz="1800" b="1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Csányi Sándor Produkció: A hisztis királykisasszony</a:t>
            </a:r>
            <a:endParaRPr lang="hu-HU" sz="1800" noProof="1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" indent="0" algn="ctr" rtl="0">
              <a:lnSpc>
                <a:spcPct val="115000"/>
              </a:lnSpc>
              <a:spcAft>
                <a:spcPts val="1000"/>
              </a:spcAft>
              <a:buNone/>
            </a:pPr>
            <a:r>
              <a:rPr lang="hu-HU" sz="1800" b="1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Játsszák és rendezték: Tenki Dalma, Georgita Máté Dezső</a:t>
            </a:r>
            <a:endParaRPr lang="hu-HU" sz="1800" noProof="1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D4C3047-F06F-72BC-4736-637148E0D8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86" y="2683785"/>
            <a:ext cx="7574451" cy="397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3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41884" y="2809528"/>
            <a:ext cx="9753600" cy="619472"/>
          </a:xfrm>
        </p:spPr>
        <p:txBody>
          <a:bodyPr rtlCol="0">
            <a:noAutofit/>
          </a:bodyPr>
          <a:lstStyle/>
          <a:p>
            <a:pPr algn="ctr" rtl="0"/>
            <a:r>
              <a:rPr lang="hu-HU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Köszönjük a figyelmet!</a:t>
            </a:r>
          </a:p>
        </p:txBody>
      </p:sp>
    </p:spTree>
    <p:extLst>
      <p:ext uri="{BB962C8B-B14F-4D97-AF65-F5344CB8AC3E}">
        <p14:creationId xmlns:p14="http://schemas.microsoft.com/office/powerpoint/2010/main" val="42395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8985" y="0"/>
            <a:ext cx="10853466" cy="634082"/>
          </a:xfrm>
        </p:spPr>
        <p:txBody>
          <a:bodyPr rtlCol="0">
            <a:normAutofit fontScale="90000"/>
          </a:bodyPr>
          <a:lstStyle/>
          <a:p>
            <a:pPr rtl="0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Tartalom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6997" y="1124744"/>
            <a:ext cx="10637442" cy="5407496"/>
          </a:xfrm>
        </p:spPr>
        <p:txBody>
          <a:bodyPr rtlCol="0">
            <a:noAutofit/>
          </a:bodyPr>
          <a:lstStyle/>
          <a:p>
            <a:pPr rtl="0"/>
            <a:r>
              <a:rPr lang="hu-H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West Judit elnök, Berényi László kulturális </a:t>
            </a:r>
            <a:r>
              <a:rPr lang="hu-HU" sz="2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attaché</a:t>
            </a:r>
            <a:r>
              <a:rPr lang="hu-H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Magyar Nagykövetség</a:t>
            </a:r>
          </a:p>
          <a:p>
            <a:pPr rtl="0"/>
            <a:r>
              <a:rPr lang="hu-H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Izraelről röviden, izraeli magyarok és magyar szervezetek Izraelben</a:t>
            </a:r>
          </a:p>
          <a:p>
            <a:pPr rtl="0"/>
            <a:r>
              <a:rPr lang="hu-H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Szervezetünk hivatása</a:t>
            </a:r>
          </a:p>
          <a:p>
            <a:pPr rtl="0"/>
            <a:r>
              <a:rPr lang="hu-H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Hétvégi magyar iskolák és óvodák</a:t>
            </a:r>
          </a:p>
          <a:p>
            <a:pPr rtl="0"/>
            <a:r>
              <a:rPr lang="hu-H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Ifjúsági csoport és ifjúsági táborok</a:t>
            </a:r>
          </a:p>
          <a:p>
            <a:pPr rtl="0"/>
            <a:r>
              <a:rPr lang="hu-H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Tudományos Társaság és magyar ösztöndíjak</a:t>
            </a:r>
          </a:p>
          <a:p>
            <a:pPr rtl="0"/>
            <a:r>
              <a:rPr lang="hu-H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Stern Eszter – Felnőtt oktatás, magyar nyelvi kurzusok</a:t>
            </a:r>
          </a:p>
          <a:p>
            <a:pPr rtl="0"/>
            <a:r>
              <a:rPr lang="hu-H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Bognár Betty – Beszéljünk magyarul</a:t>
            </a:r>
          </a:p>
          <a:p>
            <a:pPr rtl="0"/>
            <a:r>
              <a:rPr lang="hu-H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Boros Anna – Kulturális programok vezetője, kulturális sorozataink bemutatása</a:t>
            </a:r>
          </a:p>
        </p:txBody>
      </p:sp>
    </p:spTree>
    <p:extLst>
      <p:ext uri="{BB962C8B-B14F-4D97-AF65-F5344CB8AC3E}">
        <p14:creationId xmlns:p14="http://schemas.microsoft.com/office/powerpoint/2010/main" val="293697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1764" y="2332"/>
            <a:ext cx="9753600" cy="662781"/>
          </a:xfrm>
        </p:spPr>
        <p:txBody>
          <a:bodyPr rtlCol="0">
            <a:normAutofit/>
          </a:bodyPr>
          <a:lstStyle/>
          <a:p>
            <a:pPr rtl="0"/>
            <a:r>
              <a:rPr lang="hu-HU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izrael</a:t>
            </a:r>
            <a:endParaRPr lang="hu-HU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3751" y="1003064"/>
            <a:ext cx="9753600" cy="4343400"/>
          </a:xfrm>
        </p:spPr>
        <p:txBody>
          <a:bodyPr rtlCol="0">
            <a:noAutofit/>
          </a:bodyPr>
          <a:lstStyle/>
          <a:p>
            <a:pPr algn="l" rt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2000" noProof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ország a történelmi 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Júdai Királysá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Júda</a:t>
            </a:r>
            <a:r>
              <a:rPr lang="hu-HU" sz="2000" noProof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és 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Izraeli Királysá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Izrael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000" noProof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ókori zsidó királyságok területén              helyezkedik el. </a:t>
            </a:r>
          </a:p>
          <a:p>
            <a:pPr algn="l" rt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2000" noProof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Lakóinak 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Arabo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24%-a arab 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noProof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és 74 százaléka 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Zsidó vallá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izraelita vallású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tooltip="Zsidó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zsidó</a:t>
            </a:r>
            <a:r>
              <a:rPr lang="hu-HU" sz="2000" noProof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l" rt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2000" noProof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Többnyire az európai 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tooltip="Holokausz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holokauszt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sz="2000" noProof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után és az állam alapítása után vándoroltak vissza a térségbe. </a:t>
            </a:r>
          </a:p>
          <a:p>
            <a:pPr algn="l" rt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2000" noProof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izraeli államot 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tooltip="194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1948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tooltip="Május 14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május 14-én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sz="2000" noProof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alapították meg, akkori lakossága: 900,000  fő volt. </a:t>
            </a:r>
          </a:p>
          <a:p>
            <a:pPr algn="l" rt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2000" noProof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Ma, a sűrűn lakott országnak 9.6 millió lakosa van: a lakosság növekedése 1.93 % évente, nagysága: 21,0000 négyzetkilométer </a:t>
            </a:r>
          </a:p>
          <a:p>
            <a:pPr algn="l" rt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2000" noProof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fejlett országok közé tartozik és előkelő helyet foglal el a 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 tooltip="Országok listája az emberi fejlettségi index alapjá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globális emberi fejlettségi listán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sz="2000" noProof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mint OECD tagja.</a:t>
            </a:r>
          </a:p>
          <a:p>
            <a:pPr algn="l" rt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2000" noProof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Kiemelkedik a 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 tooltip="Kutatás-fejleszté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kutatásban, a fejlesztési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sz="2000" noProof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kiadások 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 tooltip="Bruttó hazai termé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GDP</a:t>
            </a:r>
            <a:r>
              <a:rPr lang="hu-HU" sz="2000" noProof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százalékos arányában, az 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tooltip="Innováció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innovációs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sz="2000" noProof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képességben és az emberek 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 tooltip="Országok listája a boldogság index alapjá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boldogság indexében</a:t>
            </a:r>
            <a:r>
              <a:rPr lang="hu-HU" sz="2000" noProof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 rtl="0">
              <a:lnSpc>
                <a:spcPct val="110000"/>
              </a:lnSpc>
              <a:spcAft>
                <a:spcPts val="1000"/>
              </a:spcAft>
            </a:pPr>
            <a:r>
              <a:rPr lang="hu-HU" sz="2000" noProof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Izrael államformája demokratikus 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 tooltip="Parlamentáris köztársasá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parlamentáris köztársaság</a:t>
            </a:r>
            <a:r>
              <a:rPr lang="hu-HU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sz="2000" noProof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általános választójoggal. </a:t>
            </a:r>
          </a:p>
        </p:txBody>
      </p:sp>
      <p:pic>
        <p:nvPicPr>
          <p:cNvPr id="1026" name="Picture 2" descr="Nehezen hittük volna ezt el pár éve: Izrael nagykövetséget nyitott  Bahreinben - Portfolio.hu">
            <a:extLst>
              <a:ext uri="{FF2B5EF4-FFF2-40B4-BE49-F238E27FC236}">
                <a16:creationId xmlns:a16="http://schemas.microsoft.com/office/drawing/2014/main" id="{D2E04D5E-F209-4325-814C-D0C66EEB6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845" y="116632"/>
            <a:ext cx="3165830" cy="177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z izraeli innováció és találékonyság titka, azaz hogyan tegyük jobbá a  világot?">
            <a:extLst>
              <a:ext uri="{FF2B5EF4-FFF2-40B4-BE49-F238E27FC236}">
                <a16:creationId xmlns:a16="http://schemas.microsoft.com/office/drawing/2014/main" id="{5D5C84EA-F9FD-4F02-A48B-3CD26D2BA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862" y="2636912"/>
            <a:ext cx="2350953" cy="336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97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1764" y="377758"/>
            <a:ext cx="9753600" cy="676374"/>
          </a:xfrm>
        </p:spPr>
        <p:txBody>
          <a:bodyPr rtlCol="0" anchor="b">
            <a:normAutofit/>
          </a:bodyPr>
          <a:lstStyle/>
          <a:p>
            <a:pPr rtl="0"/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Izraeli magyarok</a:t>
            </a:r>
          </a:p>
        </p:txBody>
      </p:sp>
      <p:pic>
        <p:nvPicPr>
          <p:cNvPr id="2050" name="Picture 2" descr="Magyarország kiáll Izrael mellett – Neokohn">
            <a:extLst>
              <a:ext uri="{FF2B5EF4-FFF2-40B4-BE49-F238E27FC236}">
                <a16:creationId xmlns:a16="http://schemas.microsoft.com/office/drawing/2014/main" id="{000A72E6-3E3F-FFCE-7B64-7F968CDFD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7" r="4086"/>
          <a:stretch/>
        </p:blipFill>
        <p:spPr bwMode="auto">
          <a:xfrm>
            <a:off x="0" y="2114691"/>
            <a:ext cx="4342709" cy="26286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/>
          <p:cNvSpPr>
            <a:spLocks noGrp="1"/>
          </p:cNvSpPr>
          <p:nvPr>
            <p:ph sz="quarter" idx="4"/>
          </p:nvPr>
        </p:nvSpPr>
        <p:spPr>
          <a:xfrm>
            <a:off x="4342709" y="1548499"/>
            <a:ext cx="7564609" cy="3428999"/>
          </a:xfrm>
        </p:spPr>
        <p:txBody>
          <a:bodyPr rtlCol="0">
            <a:noAutofit/>
          </a:bodyPr>
          <a:lstStyle/>
          <a:p>
            <a:pPr rtl="0">
              <a:spcAft>
                <a:spcPts val="1000"/>
              </a:spcAft>
            </a:pPr>
            <a:r>
              <a:rPr lang="hu-HU" sz="24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Izraelben kb. 350 000 magyar származású ember él.</a:t>
            </a:r>
          </a:p>
          <a:p>
            <a:pPr rtl="0">
              <a:spcAft>
                <a:spcPts val="1000"/>
              </a:spcAft>
            </a:pPr>
            <a:r>
              <a:rPr lang="hu-HU" sz="24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 itt élő másod és harmadgenerációs nemzedék kis része érti és beszéli a Magyar nyelvet, de az identitásuk a magyar kulturához megmaradt. </a:t>
            </a:r>
          </a:p>
          <a:p>
            <a:pPr rtl="0">
              <a:spcAft>
                <a:spcPts val="1000"/>
              </a:spcAft>
            </a:pPr>
            <a:r>
              <a:rPr lang="hu-HU" sz="24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Ezért, a másodgenerációs nemzedék igényli a magyar nyelv és kultúra ismeretét  és az újonnan bevándorló fiatal családok úgyszintén.</a:t>
            </a:r>
          </a:p>
          <a:p>
            <a:r>
              <a:rPr lang="hu-HU" sz="24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magyar informális civil kezdeményezésü szervezetek : könyvtár, múzeum, klubhelyiség, többen a eseményeket rendeznek.  Online és nyomtatott újság, valamint online fórumok és Facebook csoportok </a:t>
            </a:r>
            <a:endParaRPr lang="hu-HU" sz="2400" noProof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9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878" y="188640"/>
            <a:ext cx="11999068" cy="411162"/>
          </a:xfrm>
        </p:spPr>
        <p:txBody>
          <a:bodyPr rtlCol="0">
            <a:noAutofit/>
          </a:bodyPr>
          <a:lstStyle/>
          <a:p>
            <a:pPr rtl="0"/>
            <a:r>
              <a:rPr lang="hu-H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Efraim Kishon Magyar Oktatási és Kulturális Központ</a:t>
            </a:r>
            <a:endParaRPr lang="hu-HU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732" y="915570"/>
            <a:ext cx="7655718" cy="5591956"/>
          </a:xfrm>
        </p:spPr>
        <p:txBody>
          <a:bodyPr rtlCol="0"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1500"/>
              </a:spcAft>
            </a:pPr>
            <a:r>
              <a:rPr lang="hu-HU" sz="22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(Kishon EduCenter) egy Izraelben bejegyzett nonprofit szervezet. 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1500"/>
              </a:spcAft>
            </a:pPr>
            <a:r>
              <a:rPr lang="hu-HU" sz="2200" i="1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Célja a magyar nyelv és kulturális hagyományok ápolása, valamint a közösségépítés.</a:t>
            </a:r>
          </a:p>
          <a:p>
            <a:pPr algn="l" rtl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hu-HU" sz="22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Kishon EduCenter a Magyar Diaszpóra, Hétvégi Magyar Iskola Hálózatának tagjaként a BETHLEN GÁBOR ALAPKEZELŐ Zrt, a KÖRÖSI CSOMA SÁNDOR PROGRAM valamint a MAGYAR DIASZPÓRA TANÁCS – Hétvégi Magyar Iskolák Programjának támogatását élvezi</a:t>
            </a:r>
          </a:p>
          <a:p>
            <a:pPr algn="l" rtl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hu-HU" sz="22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Honlapunk: kishon educenter (</a:t>
            </a:r>
            <a:r>
              <a:rPr lang="hu-HU" sz="22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https://kishon-educenter.com</a:t>
            </a:r>
            <a:r>
              <a:rPr lang="hu-HU" sz="22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/)</a:t>
            </a:r>
          </a:p>
          <a:p>
            <a:pPr algn="l" rtl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hu-HU" sz="22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Facebook oldalunk (</a:t>
            </a:r>
            <a:r>
              <a:rPr lang="hu-HU" sz="22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https://www.facebook.com/kh.educenter</a:t>
            </a:r>
            <a:r>
              <a:rPr lang="hu-HU" sz="22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Kép 6" descr="A képen szöveg, személy, modellt állás, tömeg látható&#10;&#10;Automatikusan generált leírás">
            <a:extLst>
              <a:ext uri="{FF2B5EF4-FFF2-40B4-BE49-F238E27FC236}">
                <a16:creationId xmlns:a16="http://schemas.microsoft.com/office/drawing/2014/main" id="{E8AFE2E6-3004-BD7C-79EC-C171FE673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68" y="2658169"/>
            <a:ext cx="3444801" cy="4180764"/>
          </a:xfrm>
          <a:prstGeom prst="rect">
            <a:avLst/>
          </a:prstGeom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B581119F-BEEF-DAE7-BA6A-DF7C5D7BE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044" y="915570"/>
            <a:ext cx="4510237" cy="113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192" y="60439"/>
            <a:ext cx="10853466" cy="634082"/>
          </a:xfrm>
        </p:spPr>
        <p:txBody>
          <a:bodyPr rtlCol="0">
            <a:normAutofit/>
          </a:bodyPr>
          <a:lstStyle/>
          <a:p>
            <a:pPr rtl="0"/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Hétvégi magyar iskolák és óvodák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1764" y="1257300"/>
            <a:ext cx="6264696" cy="4980012"/>
          </a:xfrm>
        </p:spPr>
        <p:txBody>
          <a:bodyPr rtlCol="0">
            <a:noAutofit/>
          </a:bodyPr>
          <a:lstStyle/>
          <a:p>
            <a:pPr algn="just" rtl="0">
              <a:lnSpc>
                <a:spcPct val="107000"/>
              </a:lnSpc>
              <a:spcBef>
                <a:spcPts val="750"/>
              </a:spcBef>
              <a:spcAft>
                <a:spcPts val="1800"/>
              </a:spcAft>
            </a:pPr>
            <a:r>
              <a:rPr lang="hu-HU" sz="23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Hétvégi Magyar Iskolák és Óvodák Tel-Avivban és Jeruzsálemben folynak.</a:t>
            </a:r>
            <a:endParaRPr lang="hu-HU" sz="2300" noProof="1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15000"/>
              </a:lnSpc>
              <a:spcAft>
                <a:spcPts val="1500"/>
              </a:spcAft>
            </a:pPr>
            <a:r>
              <a:rPr lang="hu-HU" sz="23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Hétvégi Magyar Óvodák </a:t>
            </a:r>
            <a:endParaRPr lang="hu-HU" sz="2300" noProof="1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15000"/>
              </a:lnSpc>
              <a:spcAft>
                <a:spcPts val="1500"/>
              </a:spcAft>
            </a:pPr>
            <a:r>
              <a:rPr lang="hu-HU" sz="2300" u="sng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és 6 éves korosztály: </a:t>
            </a:r>
            <a:endParaRPr lang="hu-HU" sz="2300" u="sng" noProof="1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 algn="l" rtl="0">
              <a:lnSpc>
                <a:spcPct val="107000"/>
              </a:lnSpc>
              <a:spcBef>
                <a:spcPts val="750"/>
              </a:spcBef>
              <a:spcAft>
                <a:spcPts val="1800"/>
              </a:spcAft>
              <a:buNone/>
            </a:pPr>
            <a:r>
              <a:rPr lang="hu-HU" sz="21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beszédfejlesztés: a képesség- és mozgásfejlesztő játékok összehangolt együttesével valósul meg. </a:t>
            </a:r>
          </a:p>
          <a:p>
            <a:pPr marL="45720" indent="0" algn="l" rtl="0">
              <a:lnSpc>
                <a:spcPct val="107000"/>
              </a:lnSpc>
              <a:spcBef>
                <a:spcPts val="750"/>
              </a:spcBef>
              <a:spcAft>
                <a:spcPts val="1800"/>
              </a:spcAft>
              <a:buNone/>
            </a:pPr>
            <a:r>
              <a:rPr lang="hu-HU" sz="21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szókincs és a nyelvi kifejezőkészség fejlesztése mellett nagy hangsúlyt fektetünk a kreatív feladatokra </a:t>
            </a:r>
            <a:r>
              <a:rPr lang="hu-HU" sz="21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és a tudatos nyelvi fejlesztésre. </a:t>
            </a:r>
            <a:endParaRPr lang="hu-HU" sz="2100" noProof="1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תמונה 20" descr="תמונה שמכילה טקסט, אדם, מקורה, קבוצה&#10;&#10;התיאור נוצר באופן אוטומטי">
            <a:extLst>
              <a:ext uri="{FF2B5EF4-FFF2-40B4-BE49-F238E27FC236}">
                <a16:creationId xmlns:a16="http://schemas.microsoft.com/office/drawing/2014/main" id="{782727CB-D569-55E4-A088-7D6C7D24A1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812" y="377480"/>
            <a:ext cx="2112268" cy="226504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2AEFA48-D133-78BD-D67E-41362EDAE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841" y="2959566"/>
            <a:ext cx="4871952" cy="365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95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192" y="60439"/>
            <a:ext cx="10853466" cy="634082"/>
          </a:xfrm>
        </p:spPr>
        <p:txBody>
          <a:bodyPr rtlCol="0">
            <a:normAutofit/>
          </a:bodyPr>
          <a:lstStyle/>
          <a:p>
            <a:pPr rtl="0"/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Hétvégi magyar iskolák és óvodák II.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0355" y="1268760"/>
            <a:ext cx="5256584" cy="4980012"/>
          </a:xfrm>
        </p:spPr>
        <p:txBody>
          <a:bodyPr rtlCol="0">
            <a:noAutofit/>
          </a:bodyPr>
          <a:lstStyle/>
          <a:p>
            <a:pPr algn="l" rtl="0">
              <a:lnSpc>
                <a:spcPct val="115000"/>
              </a:lnSpc>
              <a:spcAft>
                <a:spcPts val="1500"/>
              </a:spcAft>
            </a:pPr>
            <a:r>
              <a:rPr lang="hu-HU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alkalmak adott témák köré épülnek, amikkel kapcsolatos kommunikáció központú és kreatív készségfejlesztő gyakorlatokat végeznek. </a:t>
            </a:r>
            <a:endParaRPr lang="hu-HU" noProof="1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15000"/>
              </a:lnSpc>
              <a:spcAft>
                <a:spcPts val="1500"/>
              </a:spcAft>
            </a:pPr>
            <a:r>
              <a:rPr lang="hu-HU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Évszakokhoz, történelmi eseményekhez és ünnepekhez kapcsolódó hagyományokkal ismerkednek meg a gyermekek: népdalokon, körjátékokon, népmeséken és kortárs gyermek irodalomon keresztül.</a:t>
            </a:r>
            <a:endParaRPr lang="hu-HU" noProof="1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תמונה 23">
            <a:extLst>
              <a:ext uri="{FF2B5EF4-FFF2-40B4-BE49-F238E27FC236}">
                <a16:creationId xmlns:a16="http://schemas.microsoft.com/office/drawing/2014/main" id="{44EDC746-7596-1263-FAC4-0D3D4911A1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88" y="1412550"/>
            <a:ext cx="3024336" cy="4692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 descr="A képen szöveg látható&#10;&#10;Automatikusan generált leírás">
            <a:extLst>
              <a:ext uri="{FF2B5EF4-FFF2-40B4-BE49-F238E27FC236}">
                <a16:creationId xmlns:a16="http://schemas.microsoft.com/office/drawing/2014/main" id="{7EAEF47F-DDCD-0826-0699-D38803B82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73" y="1657170"/>
            <a:ext cx="2972547" cy="42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0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4511"/>
            <a:ext cx="9753600" cy="547464"/>
          </a:xfrm>
        </p:spPr>
        <p:txBody>
          <a:bodyPr rtlCol="0">
            <a:normAutofit/>
          </a:bodyPr>
          <a:lstStyle/>
          <a:p>
            <a:pPr rtl="0"/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hétvégi magyar iskolák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1764" y="836712"/>
            <a:ext cx="7776864" cy="4343400"/>
          </a:xfrm>
        </p:spPr>
        <p:txBody>
          <a:bodyPr rtlCol="0">
            <a:noAutofit/>
          </a:bodyPr>
          <a:lstStyle/>
          <a:p>
            <a:pPr algn="l" rtl="0">
              <a:lnSpc>
                <a:spcPct val="115000"/>
              </a:lnSpc>
              <a:spcAft>
                <a:spcPts val="1000"/>
              </a:spcAft>
            </a:pPr>
            <a:r>
              <a:rPr lang="hu-HU" sz="2300" u="sng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és 12 éves korosztály: </a:t>
            </a:r>
          </a:p>
          <a:p>
            <a:pPr algn="l" rtl="0">
              <a:lnSpc>
                <a:spcPct val="115000"/>
              </a:lnSpc>
              <a:spcAft>
                <a:spcPts val="1000"/>
              </a:spcAft>
            </a:pPr>
            <a:r>
              <a:rPr lang="hu-HU" sz="21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kisiskolásoknál elsődleges célunk a magyar nyelv megőrzése és a beszédkészség fejlesztése. </a:t>
            </a:r>
          </a:p>
          <a:p>
            <a:pPr algn="l" rtl="0">
              <a:lnSpc>
                <a:spcPct val="115000"/>
              </a:lnSpc>
              <a:spcAft>
                <a:spcPts val="1000"/>
              </a:spcAft>
            </a:pPr>
            <a:r>
              <a:rPr lang="hu-HU" sz="21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differenciált csoportokban nemcsak az olvasás és írás tanulása zajlik, de interaktív képességfejlesztő foglalkozások is.</a:t>
            </a:r>
          </a:p>
          <a:p>
            <a:pPr algn="l" rtl="0">
              <a:lnSpc>
                <a:spcPct val="115000"/>
              </a:lnSpc>
              <a:spcAft>
                <a:spcPts val="1000"/>
              </a:spcAft>
            </a:pPr>
            <a:r>
              <a:rPr lang="hu-HU" sz="21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Elsajátítják az írás-olvasás készségét személyes érdeklődéstől és tudásszinttől függően, és megismerkednek a nyelvtani fogalmakkal is. </a:t>
            </a:r>
          </a:p>
          <a:p>
            <a:pPr algn="l" rtl="0">
              <a:lnSpc>
                <a:spcPct val="115000"/>
              </a:lnSpc>
              <a:spcAft>
                <a:spcPts val="1000"/>
              </a:spcAft>
            </a:pPr>
            <a:r>
              <a:rPr lang="hu-HU" sz="2100" noProof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szociális készség, csapatmunka, kreativitás mellett a magyar kultúra elemeibe is betekintést nyernek a gyermekek. Erre az alapra építve viszik tovább a hagyományok ápolását.</a:t>
            </a:r>
          </a:p>
        </p:txBody>
      </p:sp>
      <p:pic>
        <p:nvPicPr>
          <p:cNvPr id="4" name="תמונה 18">
            <a:extLst>
              <a:ext uri="{FF2B5EF4-FFF2-40B4-BE49-F238E27FC236}">
                <a16:creationId xmlns:a16="http://schemas.microsoft.com/office/drawing/2014/main" id="{EDF3B5B5-CE0C-D1D3-7E43-E58CFE324C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33" y="560090"/>
            <a:ext cx="3511893" cy="2651001"/>
          </a:xfrm>
          <a:prstGeom prst="rect">
            <a:avLst/>
          </a:prstGeom>
        </p:spPr>
      </p:pic>
      <p:pic>
        <p:nvPicPr>
          <p:cNvPr id="5" name="תמונה 25">
            <a:extLst>
              <a:ext uri="{FF2B5EF4-FFF2-40B4-BE49-F238E27FC236}">
                <a16:creationId xmlns:a16="http://schemas.microsoft.com/office/drawing/2014/main" id="{173AD501-F27B-A544-1C40-BE04AE6EA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92" y="3365090"/>
            <a:ext cx="3482991" cy="337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4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81194945_1182274875527334_2566728539034609797_n">
            <a:hlinkClick r:id="" action="ppaction://media"/>
            <a:extLst>
              <a:ext uri="{FF2B5EF4-FFF2-40B4-BE49-F238E27FC236}">
                <a16:creationId xmlns:a16="http://schemas.microsoft.com/office/drawing/2014/main" id="{FEC90048-AC98-495C-CCBA-E388D52D8B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7988" y="1196752"/>
            <a:ext cx="7709534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946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Világ – bemutató, 16: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61050828_TF02804891_Win32" id="{FE2D879A-BF99-490A-94D7-2CB791BE9734}" vid="{EB168A95-CFF2-415B-8212-EC3E9DF4C865}"/>
    </a:ext>
  </a:extLst>
</a:theme>
</file>

<file path=ppt/theme/theme2.xml><?xml version="1.0" encoding="utf-8"?>
<a:theme xmlns:a="http://schemas.openxmlformats.org/drawingml/2006/main" name="Office-téma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Világtérkép-sorozat, a világot ábrázoló bemutató (szélesvásznú)</Template>
  <TotalTime>126</TotalTime>
  <Words>918</Words>
  <Application>Microsoft Office PowerPoint</Application>
  <PresentationFormat>מותאם אישית</PresentationFormat>
  <Paragraphs>93</Paragraphs>
  <Slides>18</Slides>
  <Notes>17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Világ – bemutató, 16:9</vt:lpstr>
      <vt:lpstr>Messze van, mint Makó Jeruzsálemtől?  Bemutatkozik az Efraim Kishon Magyar Oktatási és Kulturális Központ (Izrael) </vt:lpstr>
      <vt:lpstr>Tartalom</vt:lpstr>
      <vt:lpstr>izrael</vt:lpstr>
      <vt:lpstr>Izraeli magyarok</vt:lpstr>
      <vt:lpstr>Efraim Kishon Magyar Oktatási és Kulturális Központ</vt:lpstr>
      <vt:lpstr>Hétvégi magyar iskolák és óvodák</vt:lpstr>
      <vt:lpstr>Hétvégi magyar iskolák és óvodák II.</vt:lpstr>
      <vt:lpstr>A hétvégi magyar iskolák</vt:lpstr>
      <vt:lpstr>מצגת של PowerPoint‏</vt:lpstr>
      <vt:lpstr>Ifjúsági csoport</vt:lpstr>
      <vt:lpstr>rendezvények</vt:lpstr>
      <vt:lpstr>hirdetések</vt:lpstr>
      <vt:lpstr>MAGYAR NYELVI KURZUS - FELNŐTT OKTATÁS</vt:lpstr>
      <vt:lpstr>מצגת של PowerPoint‏</vt:lpstr>
      <vt:lpstr>Beszélgessünk magyarul…</vt:lpstr>
      <vt:lpstr>KULTURÁLIS PROGRAMOK / KULTURÁLIS SOROZATAINK</vt:lpstr>
      <vt:lpstr>2022/23 EFRAIM KISHON KÖZPONT -   Kulturális programtervezet gyerekeknek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Messze van, mint Makó Jeruzsálemtől?  Bemutatkozik az Efraim Kishon Magyar Oktatási és Kulturális Központ (Izrael)</dc:title>
  <dc:creator>András Junácski</dc:creator>
  <cp:lastModifiedBy>1</cp:lastModifiedBy>
  <cp:revision>3</cp:revision>
  <dcterms:created xsi:type="dcterms:W3CDTF">2022-10-15T13:00:37Z</dcterms:created>
  <dcterms:modified xsi:type="dcterms:W3CDTF">2022-10-17T16:00:19Z</dcterms:modified>
</cp:coreProperties>
</file>